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8229600" cx="14630400"/>
  <p:notesSz cx="8229600" cy="14630400"/>
  <p:embeddedFontLst>
    <p:embeddedFont>
      <p:font typeface="Funnel Sans"/>
      <p:regular r:id="rId10"/>
      <p:bold r:id="rId11"/>
      <p:italic r:id="rId12"/>
      <p:boldItalic r:id="rId13"/>
    </p:embeddedFont>
    <p:embeddedFont>
      <p:font typeface="Mona Sans SemiBold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8" roundtripDataSignature="AMtx7mgIChVMYjqp3GkGxnNfTxwxf7jdt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FunnelSans-bold.fntdata"/><Relationship Id="rId10" Type="http://schemas.openxmlformats.org/officeDocument/2006/relationships/font" Target="fonts/FunnelSans-regular.fntdata"/><Relationship Id="rId13" Type="http://schemas.openxmlformats.org/officeDocument/2006/relationships/font" Target="fonts/FunnelSans-boldItalic.fntdata"/><Relationship Id="rId12" Type="http://schemas.openxmlformats.org/officeDocument/2006/relationships/font" Target="fonts/Funnel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aSansSemiBold-bold.fntdata"/><Relationship Id="rId14" Type="http://schemas.openxmlformats.org/officeDocument/2006/relationships/font" Target="fonts/MonaSansSemiBold-regular.fntdata"/><Relationship Id="rId17" Type="http://schemas.openxmlformats.org/officeDocument/2006/relationships/font" Target="fonts/MonaSansSemiBold-boldItalic.fntdata"/><Relationship Id="rId16" Type="http://schemas.openxmlformats.org/officeDocument/2006/relationships/font" Target="fonts/MonaSansSemiBold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customschemas.google.com/relationships/presentationmetadata" Target="meta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" name="Google Shape;3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Google Shape;4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7.png"/><Relationship Id="rId5" Type="http://schemas.openxmlformats.org/officeDocument/2006/relationships/image" Target="../media/image19.png"/><Relationship Id="rId6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0" name="Google Shape;4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"/>
          <p:cNvSpPr/>
          <p:nvPr/>
        </p:nvSpPr>
        <p:spPr>
          <a:xfrm>
            <a:off x="6280190" y="2546985"/>
            <a:ext cx="75564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4450"/>
              <a:buFont typeface="Mona Sans SemiBold"/>
              <a:buNone/>
            </a:pPr>
            <a:r>
              <a:rPr b="1" i="0" lang="en-US" sz="4450" u="none" cap="none" strike="noStrik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Reglamento del Aprendiz SENA 2025: Aspectos Clave</a:t>
            </a:r>
            <a:endParaRPr b="0" i="0" sz="4450" u="none" cap="none" strike="noStrike"/>
          </a:p>
        </p:txBody>
      </p:sp>
      <p:sp>
        <p:nvSpPr>
          <p:cNvPr id="42" name="Google Shape;42;p1"/>
          <p:cNvSpPr/>
          <p:nvPr/>
        </p:nvSpPr>
        <p:spPr>
          <a:xfrm>
            <a:off x="6280190" y="4304705"/>
            <a:ext cx="75564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Bienvenidos a esta presentación sobre el reglamento del aprendiz SENA 2025. Exploraremos los aspectos más importantes y sus implicaciones.</a:t>
            </a:r>
            <a:endParaRPr b="0" i="0" sz="1750" u="none" cap="none" strike="noStrike"/>
          </a:p>
        </p:txBody>
      </p:sp>
      <p:sp>
        <p:nvSpPr>
          <p:cNvPr id="43" name="Google Shape;43;p1"/>
          <p:cNvSpPr/>
          <p:nvPr/>
        </p:nvSpPr>
        <p:spPr>
          <a:xfrm>
            <a:off x="6280190" y="5302568"/>
            <a:ext cx="363000" cy="363000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9" name="Google Shape;4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"/>
          <p:cNvSpPr/>
          <p:nvPr/>
        </p:nvSpPr>
        <p:spPr>
          <a:xfrm>
            <a:off x="6280190" y="1216343"/>
            <a:ext cx="75564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4450"/>
              <a:buFont typeface="Mona Sans SemiBold"/>
              <a:buNone/>
            </a:pPr>
            <a:r>
              <a:rPr b="1" i="0" lang="en-US" sz="4450" u="none" cap="none" strike="noStrik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Derechos y Deberes del Aprendiz</a:t>
            </a:r>
            <a:endParaRPr b="0" i="0" sz="4450" u="none" cap="none" strike="noStrike"/>
          </a:p>
        </p:txBody>
      </p:sp>
      <p:sp>
        <p:nvSpPr>
          <p:cNvPr id="51" name="Google Shape;51;p2"/>
          <p:cNvSpPr/>
          <p:nvPr/>
        </p:nvSpPr>
        <p:spPr>
          <a:xfrm>
            <a:off x="6280190" y="2974062"/>
            <a:ext cx="3664800" cy="2490300"/>
          </a:xfrm>
          <a:prstGeom prst="roundRect">
            <a:avLst>
              <a:gd fmla="val 3826" name="adj"/>
            </a:avLst>
          </a:prstGeom>
          <a:solidFill>
            <a:srgbClr val="E2E4E9"/>
          </a:solidFill>
          <a:ln cap="flat" cmpd="sng" w="9525">
            <a:solidFill>
              <a:srgbClr val="C8CA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6514624" y="3208496"/>
            <a:ext cx="31959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b="1" i="0" lang="en-US" sz="2200" u="none" cap="none" strike="noStrik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Derechos Fundamentales</a:t>
            </a:r>
            <a:endParaRPr b="0" i="0" sz="2200" u="none" cap="none" strike="noStrike"/>
          </a:p>
        </p:txBody>
      </p:sp>
      <p:sp>
        <p:nvSpPr>
          <p:cNvPr id="53" name="Google Shape;53;p2"/>
          <p:cNvSpPr/>
          <p:nvPr/>
        </p:nvSpPr>
        <p:spPr>
          <a:xfrm>
            <a:off x="6514624" y="4053245"/>
            <a:ext cx="31959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Char char="•"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Formación de calidad y respetuosa</a:t>
            </a:r>
            <a:endParaRPr b="0" i="0" sz="1750" u="none" cap="none" strike="noStrike"/>
          </a:p>
        </p:txBody>
      </p:sp>
      <p:sp>
        <p:nvSpPr>
          <p:cNvPr id="54" name="Google Shape;54;p2"/>
          <p:cNvSpPr/>
          <p:nvPr/>
        </p:nvSpPr>
        <p:spPr>
          <a:xfrm>
            <a:off x="6514624" y="4858345"/>
            <a:ext cx="31959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Char char="•"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Ambiente de bienestar</a:t>
            </a:r>
            <a:endParaRPr b="0" i="0" sz="1750" u="none" cap="none" strike="noStrike"/>
          </a:p>
        </p:txBody>
      </p:sp>
      <p:sp>
        <p:nvSpPr>
          <p:cNvPr id="55" name="Google Shape;55;p2"/>
          <p:cNvSpPr/>
          <p:nvPr/>
        </p:nvSpPr>
        <p:spPr>
          <a:xfrm>
            <a:off x="10171867" y="2974062"/>
            <a:ext cx="3664800" cy="2490300"/>
          </a:xfrm>
          <a:prstGeom prst="roundRect">
            <a:avLst>
              <a:gd fmla="val 3826" name="adj"/>
            </a:avLst>
          </a:prstGeom>
          <a:solidFill>
            <a:srgbClr val="E2E4E9"/>
          </a:solidFill>
          <a:ln cap="flat" cmpd="sng" w="9525">
            <a:solidFill>
              <a:srgbClr val="C8CA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"/>
          <p:cNvSpPr/>
          <p:nvPr/>
        </p:nvSpPr>
        <p:spPr>
          <a:xfrm>
            <a:off x="10406301" y="3208496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b="1" i="0" lang="en-US" sz="2200" u="none" cap="none" strike="noStrik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Deberes Esenciales</a:t>
            </a:r>
            <a:endParaRPr b="0" i="0" sz="2200" u="none" cap="none" strike="noStrike"/>
          </a:p>
        </p:txBody>
      </p:sp>
      <p:sp>
        <p:nvSpPr>
          <p:cNvPr id="57" name="Google Shape;57;p2"/>
          <p:cNvSpPr/>
          <p:nvPr/>
        </p:nvSpPr>
        <p:spPr>
          <a:xfrm>
            <a:off x="10406301" y="3698915"/>
            <a:ext cx="31959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Char char="•"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Cumplimiento riguroso de normas</a:t>
            </a:r>
            <a:endParaRPr b="0" i="0" sz="1750" u="none" cap="none" strike="noStrike"/>
          </a:p>
        </p:txBody>
      </p:sp>
      <p:sp>
        <p:nvSpPr>
          <p:cNvPr id="58" name="Google Shape;58;p2"/>
          <p:cNvSpPr/>
          <p:nvPr/>
        </p:nvSpPr>
        <p:spPr>
          <a:xfrm>
            <a:off x="10406301" y="4504015"/>
            <a:ext cx="31959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Char char="•"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Participación activa y responsable</a:t>
            </a:r>
            <a:endParaRPr b="0" i="0" sz="1750" u="none" cap="none" strike="noStrike"/>
          </a:p>
        </p:txBody>
      </p:sp>
      <p:sp>
        <p:nvSpPr>
          <p:cNvPr id="59" name="Google Shape;59;p2"/>
          <p:cNvSpPr/>
          <p:nvPr/>
        </p:nvSpPr>
        <p:spPr>
          <a:xfrm>
            <a:off x="6280190" y="5691068"/>
            <a:ext cx="7556400" cy="1322100"/>
          </a:xfrm>
          <a:prstGeom prst="roundRect">
            <a:avLst>
              <a:gd fmla="val 7205" name="adj"/>
            </a:avLst>
          </a:prstGeom>
          <a:solidFill>
            <a:srgbClr val="E2E4E9"/>
          </a:solidFill>
          <a:ln cap="flat" cmpd="sng" w="9525">
            <a:solidFill>
              <a:srgbClr val="C8CA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6514624" y="5925502"/>
            <a:ext cx="29229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b="1" i="0" lang="en-US" sz="2200" u="none" cap="none" strike="noStrik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Actualizaciones 2025</a:t>
            </a:r>
            <a:endParaRPr b="0" i="0" sz="2200" u="none" cap="none" strike="noStrike"/>
          </a:p>
        </p:txBody>
      </p:sp>
      <p:sp>
        <p:nvSpPr>
          <p:cNvPr id="61" name="Google Shape;61;p2"/>
          <p:cNvSpPr/>
          <p:nvPr/>
        </p:nvSpPr>
        <p:spPr>
          <a:xfrm>
            <a:off x="6514624" y="6415921"/>
            <a:ext cx="70875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Mayor énfasis en la responsabilidad social y ética.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7" name="Google Shape;6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"/>
          <p:cNvSpPr/>
          <p:nvPr/>
        </p:nvSpPr>
        <p:spPr>
          <a:xfrm>
            <a:off x="793790" y="1125260"/>
            <a:ext cx="75564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4450"/>
              <a:buFont typeface="Mona Sans SemiBold"/>
              <a:buNone/>
            </a:pPr>
            <a:r>
              <a:rPr b="1" i="0" lang="en-US" sz="4450" u="none" cap="none" strike="noStrik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Proceso de Formación y Evaluación</a:t>
            </a:r>
            <a:endParaRPr b="0" i="0" sz="4450" u="none" cap="none" strike="noStrike"/>
          </a:p>
        </p:txBody>
      </p:sp>
      <p:sp>
        <p:nvSpPr>
          <p:cNvPr id="69" name="Google Shape;69;p3"/>
          <p:cNvSpPr/>
          <p:nvPr/>
        </p:nvSpPr>
        <p:spPr>
          <a:xfrm>
            <a:off x="793790" y="2882979"/>
            <a:ext cx="170100" cy="853200"/>
          </a:xfrm>
          <a:prstGeom prst="roundRect">
            <a:avLst>
              <a:gd fmla="val 56033" name="adj"/>
            </a:avLst>
          </a:prstGeom>
          <a:solidFill>
            <a:srgbClr val="E2E4E9"/>
          </a:solidFill>
          <a:ln cap="flat" cmpd="sng" w="9525">
            <a:solidFill>
              <a:srgbClr val="C8CA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"/>
          <p:cNvSpPr/>
          <p:nvPr/>
        </p:nvSpPr>
        <p:spPr>
          <a:xfrm>
            <a:off x="1303973" y="2882979"/>
            <a:ext cx="29151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b="1" i="0" lang="en-US" sz="2200" u="none" cap="none" strike="noStrik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Etapas de Formación</a:t>
            </a:r>
            <a:endParaRPr b="0" i="0" sz="2200" u="none" cap="none" strike="noStrike"/>
          </a:p>
        </p:txBody>
      </p:sp>
      <p:sp>
        <p:nvSpPr>
          <p:cNvPr id="71" name="Google Shape;71;p3"/>
          <p:cNvSpPr/>
          <p:nvPr/>
        </p:nvSpPr>
        <p:spPr>
          <a:xfrm>
            <a:off x="1303973" y="3373398"/>
            <a:ext cx="70461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Lectiva y práctica, integradas para un aprendizaje activo.</a:t>
            </a:r>
            <a:endParaRPr b="0" i="0" sz="1750" u="none" cap="none" strike="noStrike"/>
          </a:p>
        </p:txBody>
      </p:sp>
      <p:sp>
        <p:nvSpPr>
          <p:cNvPr id="72" name="Google Shape;72;p3"/>
          <p:cNvSpPr/>
          <p:nvPr/>
        </p:nvSpPr>
        <p:spPr>
          <a:xfrm>
            <a:off x="1133951" y="3963114"/>
            <a:ext cx="170100" cy="853200"/>
          </a:xfrm>
          <a:prstGeom prst="roundRect">
            <a:avLst>
              <a:gd fmla="val 56033" name="adj"/>
            </a:avLst>
          </a:prstGeom>
          <a:solidFill>
            <a:srgbClr val="E2E4E9"/>
          </a:solidFill>
          <a:ln cap="flat" cmpd="sng" w="9525">
            <a:solidFill>
              <a:srgbClr val="C8CA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3"/>
          <p:cNvSpPr/>
          <p:nvPr/>
        </p:nvSpPr>
        <p:spPr>
          <a:xfrm>
            <a:off x="1644134" y="3963114"/>
            <a:ext cx="31785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b="1" i="0" lang="en-US" sz="2200" u="none" cap="none" strike="noStrik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Métodos de Evaluación</a:t>
            </a:r>
            <a:endParaRPr b="0" i="0" sz="2200" u="none" cap="none" strike="noStrike"/>
          </a:p>
        </p:txBody>
      </p:sp>
      <p:sp>
        <p:nvSpPr>
          <p:cNvPr id="74" name="Google Shape;74;p3"/>
          <p:cNvSpPr/>
          <p:nvPr/>
        </p:nvSpPr>
        <p:spPr>
          <a:xfrm>
            <a:off x="1644134" y="4453533"/>
            <a:ext cx="67062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Formativa para mejorar; sumativa para certificación.</a:t>
            </a:r>
            <a:endParaRPr b="0" i="0" sz="1750" u="none" cap="none" strike="noStrike"/>
          </a:p>
        </p:txBody>
      </p:sp>
      <p:sp>
        <p:nvSpPr>
          <p:cNvPr id="75" name="Google Shape;75;p3"/>
          <p:cNvSpPr/>
          <p:nvPr/>
        </p:nvSpPr>
        <p:spPr>
          <a:xfrm>
            <a:off x="1474232" y="5043249"/>
            <a:ext cx="170100" cy="1216200"/>
          </a:xfrm>
          <a:prstGeom prst="roundRect">
            <a:avLst>
              <a:gd fmla="val 56033" name="adj"/>
            </a:avLst>
          </a:prstGeom>
          <a:solidFill>
            <a:srgbClr val="E2E4E9"/>
          </a:solidFill>
          <a:ln cap="flat" cmpd="sng" w="9525">
            <a:solidFill>
              <a:srgbClr val="C8CAC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1984415" y="5043249"/>
            <a:ext cx="32217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b="1" i="0" lang="en-US" sz="2200" u="none" cap="none" strike="noStrik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Criterios y Certificación</a:t>
            </a:r>
            <a:endParaRPr b="0" i="0" sz="2200" u="none" cap="none" strike="noStrike"/>
          </a:p>
        </p:txBody>
      </p:sp>
      <p:sp>
        <p:nvSpPr>
          <p:cNvPr id="77" name="Google Shape;77;p3"/>
          <p:cNvSpPr/>
          <p:nvPr/>
        </p:nvSpPr>
        <p:spPr>
          <a:xfrm>
            <a:off x="1984415" y="5533668"/>
            <a:ext cx="6365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Exigencia en cumplimiento de estándares académicos y prácticos.</a:t>
            </a:r>
            <a:endParaRPr b="0" i="0" sz="1750" u="none" cap="none" strike="noStrike"/>
          </a:p>
        </p:txBody>
      </p:sp>
      <p:sp>
        <p:nvSpPr>
          <p:cNvPr id="78" name="Google Shape;78;p3"/>
          <p:cNvSpPr/>
          <p:nvPr/>
        </p:nvSpPr>
        <p:spPr>
          <a:xfrm>
            <a:off x="793790" y="6741438"/>
            <a:ext cx="7556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Nuevas plataformas digitales facilitan la evaluación continua.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4" name="Google Shape;8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"/>
          <p:cNvSpPr/>
          <p:nvPr/>
        </p:nvSpPr>
        <p:spPr>
          <a:xfrm>
            <a:off x="793790" y="1239917"/>
            <a:ext cx="6000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4450"/>
              <a:buFont typeface="Mona Sans SemiBold"/>
              <a:buNone/>
            </a:pPr>
            <a:r>
              <a:rPr b="1" i="0" lang="en-US" sz="4450" u="none" cap="none" strike="noStrik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Régimen Disciplinario</a:t>
            </a:r>
            <a:endParaRPr b="0" i="0" sz="4450" u="none" cap="none" strike="noStrike"/>
          </a:p>
        </p:txBody>
      </p:sp>
      <p:pic>
        <p:nvPicPr>
          <p:cNvPr descr="preencoded.png" id="86" name="Google Shape;8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2288858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4"/>
          <p:cNvSpPr/>
          <p:nvPr/>
        </p:nvSpPr>
        <p:spPr>
          <a:xfrm>
            <a:off x="2268022" y="2515672"/>
            <a:ext cx="4785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b="1" i="0" lang="en-US" sz="2200" u="none" cap="none" strike="noStrik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Faltas Académicas y Disciplinarias</a:t>
            </a:r>
            <a:endParaRPr b="0" i="0" sz="2200" u="none" cap="none" strike="noStrike"/>
          </a:p>
        </p:txBody>
      </p:sp>
      <p:sp>
        <p:nvSpPr>
          <p:cNvPr id="88" name="Google Shape;88;p4"/>
          <p:cNvSpPr/>
          <p:nvPr/>
        </p:nvSpPr>
        <p:spPr>
          <a:xfrm>
            <a:off x="2268022" y="3006090"/>
            <a:ext cx="60822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Tipos: leves, graves y muy graves con consecuencias claras.</a:t>
            </a:r>
            <a:endParaRPr b="0" i="0" sz="1750" u="none" cap="none" strike="noStrike"/>
          </a:p>
        </p:txBody>
      </p:sp>
      <p:pic>
        <p:nvPicPr>
          <p:cNvPr descr="preencoded.png" id="89" name="Google Shape;89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3649742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"/>
          <p:cNvSpPr/>
          <p:nvPr/>
        </p:nvSpPr>
        <p:spPr>
          <a:xfrm>
            <a:off x="2268022" y="3876556"/>
            <a:ext cx="3042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b="1" i="0" lang="en-US" sz="2200" u="none" cap="none" strike="noStrik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Proceso de Descargos</a:t>
            </a:r>
            <a:endParaRPr b="0" i="0" sz="2200" u="none" cap="none" strike="noStrike"/>
          </a:p>
        </p:txBody>
      </p:sp>
      <p:sp>
        <p:nvSpPr>
          <p:cNvPr id="91" name="Google Shape;91;p4"/>
          <p:cNvSpPr/>
          <p:nvPr/>
        </p:nvSpPr>
        <p:spPr>
          <a:xfrm>
            <a:off x="2268022" y="4366974"/>
            <a:ext cx="60822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Permite defenderse con respeto y garantías.</a:t>
            </a:r>
            <a:endParaRPr b="0" i="0" sz="1750" u="none" cap="none" strike="noStrike"/>
          </a:p>
        </p:txBody>
      </p:sp>
      <p:pic>
        <p:nvPicPr>
          <p:cNvPr descr="preencoded.png" id="92" name="Google Shape;92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93790" y="5010626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/>
          <p:nvPr/>
        </p:nvSpPr>
        <p:spPr>
          <a:xfrm>
            <a:off x="2268022" y="5237440"/>
            <a:ext cx="30897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b="1" i="0" lang="en-US" sz="2200" u="none" cap="none" strike="noStrik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Apelación y Mediación</a:t>
            </a:r>
            <a:endParaRPr b="0" i="0" sz="2200" u="none" cap="none" strike="noStrike"/>
          </a:p>
        </p:txBody>
      </p:sp>
      <p:sp>
        <p:nvSpPr>
          <p:cNvPr id="94" name="Google Shape;94;p4"/>
          <p:cNvSpPr/>
          <p:nvPr/>
        </p:nvSpPr>
        <p:spPr>
          <a:xfrm>
            <a:off x="2268022" y="5727859"/>
            <a:ext cx="60822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Instancias formales para resolver conflictos.</a:t>
            </a:r>
            <a:endParaRPr b="0" i="0" sz="1750" u="none" cap="none" strike="noStrike"/>
          </a:p>
        </p:txBody>
      </p:sp>
      <p:sp>
        <p:nvSpPr>
          <p:cNvPr id="95" name="Google Shape;95;p4"/>
          <p:cNvSpPr/>
          <p:nvPr/>
        </p:nvSpPr>
        <p:spPr>
          <a:xfrm>
            <a:off x="793790" y="6626662"/>
            <a:ext cx="75564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Procedimientos actualizados para mayor transparencia en 2025.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/>
          <p:nvPr/>
        </p:nvSpPr>
        <p:spPr>
          <a:xfrm>
            <a:off x="793790" y="1094390"/>
            <a:ext cx="8151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4450"/>
              <a:buFont typeface="Mona Sans SemiBold"/>
              <a:buNone/>
            </a:pPr>
            <a:r>
              <a:rPr b="1" i="0" lang="en-US" sz="4450" u="none" cap="none" strike="noStrik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Bienestar y Apoyo al Aprendiz</a:t>
            </a:r>
            <a:endParaRPr b="0" i="0" sz="4450" u="none" cap="none" strike="noStrike"/>
          </a:p>
        </p:txBody>
      </p:sp>
      <p:sp>
        <p:nvSpPr>
          <p:cNvPr id="102" name="Google Shape;102;p5"/>
          <p:cNvSpPr/>
          <p:nvPr/>
        </p:nvSpPr>
        <p:spPr>
          <a:xfrm>
            <a:off x="793793" y="3408759"/>
            <a:ext cx="35559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2200"/>
              <a:buFont typeface="Mona Sans SemiBold"/>
              <a:buNone/>
            </a:pPr>
            <a:r>
              <a:rPr b="1" i="0" lang="en-US" sz="2200" u="none" cap="none" strike="noStrik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Servicios de Apoyo</a:t>
            </a:r>
            <a:endParaRPr b="0" i="0" sz="2200" u="none" cap="none" strike="noStrike"/>
          </a:p>
        </p:txBody>
      </p:sp>
      <p:sp>
        <p:nvSpPr>
          <p:cNvPr id="103" name="Google Shape;103;p5"/>
          <p:cNvSpPr/>
          <p:nvPr/>
        </p:nvSpPr>
        <p:spPr>
          <a:xfrm>
            <a:off x="793806" y="4738863"/>
            <a:ext cx="6244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400"/>
              <a:buFont typeface="Funnel Sans"/>
              <a:buChar char="●"/>
            </a:pPr>
            <a:r>
              <a:rPr b="0" i="0" lang="en-US" sz="240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Consejería psicológica y académica</a:t>
            </a:r>
            <a:endParaRPr b="0" i="0" sz="2400" u="none" cap="none" strike="noStrike"/>
          </a:p>
        </p:txBody>
      </p:sp>
      <p:sp>
        <p:nvSpPr>
          <p:cNvPr id="104" name="Google Shape;104;p5"/>
          <p:cNvSpPr/>
          <p:nvPr/>
        </p:nvSpPr>
        <p:spPr>
          <a:xfrm>
            <a:off x="793790" y="4167199"/>
            <a:ext cx="6244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400"/>
              <a:buFont typeface="Funnel Sans"/>
              <a:buChar char="●"/>
            </a:pPr>
            <a:r>
              <a:rPr b="0" i="0" lang="en-US" sz="240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Atención en salud y bienestar</a:t>
            </a:r>
            <a:endParaRPr b="0" i="0" sz="2400" u="none" cap="none" strike="noStrike"/>
          </a:p>
        </p:txBody>
      </p:sp>
      <p:sp>
        <p:nvSpPr>
          <p:cNvPr id="105" name="Google Shape;105;p5"/>
          <p:cNvSpPr/>
          <p:nvPr/>
        </p:nvSpPr>
        <p:spPr>
          <a:xfrm>
            <a:off x="7599521" y="3408743"/>
            <a:ext cx="32268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2200"/>
              <a:buFont typeface="Mona Sans SemiBold"/>
              <a:buNone/>
            </a:pPr>
            <a:r>
              <a:rPr b="1" i="0" lang="en-US" sz="2200" u="none" cap="none" strike="noStrik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Programas de Inclusión</a:t>
            </a:r>
            <a:endParaRPr b="0" i="0" sz="2200" u="none" cap="none" strike="noStrike"/>
          </a:p>
        </p:txBody>
      </p:sp>
      <p:sp>
        <p:nvSpPr>
          <p:cNvPr id="106" name="Google Shape;106;p5"/>
          <p:cNvSpPr/>
          <p:nvPr/>
        </p:nvSpPr>
        <p:spPr>
          <a:xfrm>
            <a:off x="7599526" y="4167200"/>
            <a:ext cx="7030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400"/>
              <a:buFont typeface="Funnel Sans"/>
              <a:buChar char="●"/>
            </a:pPr>
            <a:r>
              <a:rPr b="0" i="0" lang="en-US" sz="240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Garantizan equidad y respeto a la diversidad.</a:t>
            </a:r>
            <a:endParaRPr b="0" i="0" sz="2400" u="none" cap="none" strike="noStrike"/>
          </a:p>
        </p:txBody>
      </p:sp>
      <p:sp>
        <p:nvSpPr>
          <p:cNvPr id="107" name="Google Shape;107;p5"/>
          <p:cNvSpPr/>
          <p:nvPr/>
        </p:nvSpPr>
        <p:spPr>
          <a:xfrm>
            <a:off x="7620433" y="4699680"/>
            <a:ext cx="66726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400"/>
              <a:buFont typeface="Funnel Sans"/>
              <a:buChar char="●"/>
            </a:pPr>
            <a:r>
              <a:rPr b="0" i="0" lang="en-US" sz="240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Participación estudiantil activa y fortalecida.</a:t>
            </a:r>
            <a:endParaRPr b="0" i="0" sz="2400" u="none" cap="none" strike="noStrike"/>
          </a:p>
        </p:txBody>
      </p:sp>
      <p:sp>
        <p:nvSpPr>
          <p:cNvPr id="108" name="Google Shape;108;p5"/>
          <p:cNvSpPr/>
          <p:nvPr/>
        </p:nvSpPr>
        <p:spPr>
          <a:xfrm>
            <a:off x="904424" y="5723097"/>
            <a:ext cx="13042800" cy="3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b="0" i="0" lang="en-US" sz="1750" u="none" cap="none" strike="noStrik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Recursos accesibles y contactos para acompañamiento continuo.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2025-05-26T11:50:18Z</dcterms:created>
  <dc:creator>PptxGenJS</dc:creator>
</cp:coreProperties>
</file>